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7"/>
  </p:notesMasterIdLst>
  <p:sldIdLst>
    <p:sldId id="256" r:id="rId2"/>
    <p:sldId id="259" r:id="rId3"/>
    <p:sldId id="274" r:id="rId4"/>
    <p:sldId id="275" r:id="rId5"/>
    <p:sldId id="276" r:id="rId6"/>
    <p:sldId id="263" r:id="rId7"/>
    <p:sldId id="273" r:id="rId8"/>
    <p:sldId id="269" r:id="rId9"/>
    <p:sldId id="271" r:id="rId10"/>
    <p:sldId id="272" r:id="rId11"/>
    <p:sldId id="261" r:id="rId12"/>
    <p:sldId id="258" r:id="rId13"/>
    <p:sldId id="266" r:id="rId14"/>
    <p:sldId id="267" r:id="rId15"/>
    <p:sldId id="303" r:id="rId16"/>
    <p:sldId id="305" r:id="rId17"/>
    <p:sldId id="304" r:id="rId18"/>
    <p:sldId id="260" r:id="rId19"/>
    <p:sldId id="30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90" r:id="rId32"/>
    <p:sldId id="292" r:id="rId33"/>
    <p:sldId id="301" r:id="rId34"/>
    <p:sldId id="302" r:id="rId35"/>
    <p:sldId id="300" r:id="rId3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20D"/>
    <a:srgbClr val="1F5800"/>
    <a:srgbClr val="581900"/>
    <a:srgbClr val="FFCF21"/>
    <a:srgbClr val="000066"/>
    <a:srgbClr val="660066"/>
    <a:srgbClr val="CC0066"/>
    <a:srgbClr val="FBE613"/>
    <a:srgbClr val="FFD56D"/>
    <a:srgbClr val="FFB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-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38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534381"/>
            <a:ext cx="8237835" cy="167975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1F58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487980"/>
            <a:ext cx="8229600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accent6">
                    <a:lumMod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5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175"/>
            <a:ext cx="8229600" cy="630084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2815"/>
            <a:ext cx="8229600" cy="3264446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566" y="281175"/>
            <a:ext cx="6104234" cy="903587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1" y="1315961"/>
            <a:ext cx="6104234" cy="3436007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095"/>
            <a:ext cx="8229600" cy="653900"/>
          </a:xfrm>
        </p:spPr>
        <p:txBody>
          <a:bodyPr>
            <a:normAutofit/>
          </a:bodyPr>
          <a:lstStyle>
            <a:lvl1pPr algn="r">
              <a:defRPr sz="3600" u="none" baseline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807" y="1581539"/>
            <a:ext cx="4040188" cy="568644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222" y="2150183"/>
            <a:ext cx="4041775" cy="2712140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9" y="1583965"/>
            <a:ext cx="4041775" cy="56864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50184"/>
            <a:ext cx="4041775" cy="2712142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49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b="1" dirty="0" smtClean="0">
                <a:latin typeface="Arial" panose="020B0604020202020204" pitchFamily="34" charset="0"/>
                <a:cs typeface="Arial" panose="020B0604020202020204" pitchFamily="34" charset="0"/>
              </a:rPr>
              <a:t>A D M I T E R E</a:t>
            </a:r>
            <a:br>
              <a:rPr lang="ro-RO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b="1" dirty="0" smtClean="0">
                <a:latin typeface="Arial" panose="020B0604020202020204" pitchFamily="34" charset="0"/>
                <a:cs typeface="Arial" panose="020B0604020202020204" pitchFamily="34" charset="0"/>
              </a:rPr>
              <a:t>2 0 2 4 – 2 0 2 5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4556915"/>
            <a:ext cx="8093366" cy="610820"/>
          </a:xfrm>
        </p:spPr>
        <p:txBody>
          <a:bodyPr>
            <a:normAutofit/>
          </a:bodyPr>
          <a:lstStyle/>
          <a:p>
            <a:r>
              <a:rPr lang="ro-RO" sz="2400" dirty="0" smtClean="0"/>
              <a:t> </a:t>
            </a:r>
            <a:r>
              <a:rPr lang="ro-R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Învățământ liceal și profesional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Repartizarea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 pentru </a:t>
            </a: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 liceal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face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computerizat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într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sesiune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descrescătoare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opțiunilor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completate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Candidații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nerepartizați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precum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au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renunțarea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au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pot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prima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computerizată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liceal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4877410" y="238095"/>
            <a:ext cx="3736364" cy="959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cu CES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448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ocurile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alocate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romi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distribuite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între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liceal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/profesional.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b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r>
              <a:rPr 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 fi cuprinse: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condițiile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necesare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le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eliberează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data-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eliberare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documentelor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data-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Unitățile de învățământ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care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alocate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respective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>
          <a:xfrm>
            <a:off x="2590802" y="238095"/>
            <a:ext cx="6104234" cy="6539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rromi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171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MAI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fișarea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locurilor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romi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(1-2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fiecare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filieră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domeniu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pregătire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limba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IUNIE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ecomandările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scrise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vizând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apartenența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etnia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romă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către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reprezentanții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candidaților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unitatea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care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candidații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 se </a:t>
            </a:r>
            <a:r>
              <a:rPr lang="ro-RO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înregistează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4877410" y="238095"/>
            <a:ext cx="3736364" cy="959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rromi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– 16 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1807" y="2150183"/>
            <a:ext cx="4040190" cy="2712140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Completarea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opțiunilor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către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locurile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rromi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către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părinții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acestora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asistați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diriginții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claselor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VIII-a, la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unitatea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– 16 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Introducerea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aplicația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informatică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verificarea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către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părinți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corectitudinii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calculator,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corectarea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eventualelor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greșeli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date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computerizată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listarea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corectate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calculator </a:t>
            </a:r>
            <a:endParaRPr lang="ro-R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Oric</a:t>
            </a: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depusă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această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luată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considerare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Orice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opțiune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greșită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poate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conduce la o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repartizare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nedorită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4877410" y="238095"/>
            <a:ext cx="3817625" cy="959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rromi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483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Repartizarea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rromi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pentru învățământul liceal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face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computerizat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într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sesiune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descrescătoare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opțiunilor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completate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Candidații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nerepartizați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rromi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precum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au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renunțarea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au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pot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prima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computerizată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liceal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10" name="Rectangle 3"/>
          <p:cNvSpPr txBox="1">
            <a:spLocks/>
          </p:cNvSpPr>
          <p:nvPr/>
        </p:nvSpPr>
        <p:spPr>
          <a:xfrm>
            <a:off x="4724704" y="316367"/>
            <a:ext cx="3889069" cy="8810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</a:t>
            </a:r>
            <a:r>
              <a:rPr lang="ro-RO" sz="2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rromi</a:t>
            </a:r>
            <a:endParaRPr lang="en-US" sz="2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51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aprilie 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1807" y="2150183"/>
            <a:ext cx="4040190" cy="2712140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o-RO" dirty="0" smtClean="0">
                <a:solidFill>
                  <a:schemeClr val="bg1"/>
                </a:solidFill>
              </a:rPr>
              <a:t>Ședințe de instruire a profesorilor diriginți, privind prezentarea procedurilor de admitere pe locurile speciale pentru romi.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mai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ro-RO" dirty="0" smtClean="0">
                <a:solidFill>
                  <a:schemeClr val="bg1"/>
                </a:solidFill>
              </a:rPr>
              <a:t>Afișarea locurilor speciale pentru romi</a:t>
            </a:r>
          </a:p>
          <a:p>
            <a:r>
              <a:rPr lang="ro-RO" dirty="0" smtClean="0">
                <a:solidFill>
                  <a:schemeClr val="bg1"/>
                </a:solidFill>
              </a:rPr>
              <a:t>Nu se alocă locuri speciale pentru candidații romi la clasele/unitățile de învățământ profesional la care se organizează preselecție.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4877410" y="238095"/>
            <a:ext cx="3817625" cy="959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romi-învățământ profesional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663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iunie 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1807" y="2150183"/>
            <a:ext cx="4040190" cy="2712140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ecomandările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scrise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vizând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apartenența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etnia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romă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către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reprezentanții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candidaților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unitatea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care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candidații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 se </a:t>
            </a:r>
            <a:r>
              <a:rPr lang="ro-RO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înregistează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15-16 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Completarea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opțiunilor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în învățământul profesional  și dual pe locurile speciale pentru romi</a:t>
            </a:r>
            <a:r>
              <a:rPr lang="ro-RO" dirty="0">
                <a:solidFill>
                  <a:schemeClr val="bg1"/>
                </a:solidFill>
              </a:rPr>
              <a:t> </a:t>
            </a:r>
            <a:r>
              <a:rPr lang="ro-RO" dirty="0" smtClean="0">
                <a:solidFill>
                  <a:schemeClr val="bg1"/>
                </a:solidFill>
              </a:rPr>
              <a:t>de către candidații și de către părinții acestora, asistați de diriginții claselor a VIII-a.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4877410" y="238095"/>
            <a:ext cx="3817625" cy="959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rromi-învățământ profesional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136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1807" y="2150183"/>
            <a:ext cx="4040190" cy="2712140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Depunerea fișelor de înscriere ale </a:t>
            </a:r>
            <a:r>
              <a:rPr lang="ro-RO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canditaților</a:t>
            </a: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 locurile speciale pentru </a:t>
            </a: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romi </a:t>
            </a: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ISJ.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IULIE </a:t>
            </a:r>
            <a:r>
              <a:rPr lang="ro-RO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Repartizarea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romi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și comunicarea rezultatelor candidaților prin afișarea  la sediul și pe site-ul inspectoratului școlar.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4877410" y="238095"/>
            <a:ext cx="3817625" cy="959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romi-învățământ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48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/>
          <p:cNvSpPr/>
          <p:nvPr/>
        </p:nvSpPr>
        <p:spPr>
          <a:xfrm>
            <a:off x="907079" y="2266340"/>
            <a:ext cx="7787955" cy="230832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o-RO" sz="2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Admiterea la învățământ profesional de masă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o-RO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o-RO" altLang="en-U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repartizarea se face în ordinea descrescătoare a mediei de admitere pe baza opțiunilor completate în fișa de înscriere, </a:t>
            </a:r>
            <a:r>
              <a:rPr lang="ro-RO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în ședință publică</a:t>
            </a:r>
            <a:r>
              <a:rPr lang="ro-RO" altLang="en-US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, conform unei proceduri stabilită de către comisia de admitere județeană publicată pe site-ul inspectoratului </a:t>
            </a:r>
            <a:r>
              <a:rPr lang="ro-RO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școlar.</a:t>
            </a:r>
            <a:endParaRPr lang="ro-RO" altLang="en-US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877410" y="238095"/>
            <a:ext cx="3817624" cy="959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romi-învățământ profesional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1807" y="2150183"/>
            <a:ext cx="4040190" cy="2712140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repartizarea se face în ordinea descrescătoare a mediei de admitere pe baza opțiunilor completate în fișa de înscriere, </a:t>
            </a:r>
            <a:r>
              <a:rPr lang="ro-RO" alt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în ședință publică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, conform unei proceduri stabilită de către comisia de admitere județeană publicată pe site-ul inspectoratului școlar</a:t>
            </a:r>
            <a:r>
              <a:rPr lang="ro-RO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.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PO12 aprilie)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IULIE </a:t>
            </a:r>
            <a:r>
              <a:rPr lang="ro-RO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Candidații nerepartizați vor ridica fișele de înscriere în vederea participării la etapele ulterioare de admitere.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4877410" y="238095"/>
            <a:ext cx="3817625" cy="959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romi-învățământ profesional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88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Admiterea în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învăţământul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liceal, pentru anul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şcolar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2024 - 2025, se organizează în conformitate cu: </a:t>
            </a:r>
            <a:endParaRPr lang="ro-RO" alt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o-RO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Ordinul ministrului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educaţiei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nr. 6154/ 31.08.2023 privind organizarea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desfăşurarea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admiterii în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învăţământul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liceal pentru anul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şcolar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2024-2025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Calendarul admiterii în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învăţământul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liceal pentru anul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şcolar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2024-2025, prevăzut în anexa nr. 1 a Ordinului ministrului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educaţiei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nr. 6154/ 31.08.2023, privind organizarea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desfăşurarea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admiterii în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învăţământul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liceal pentru anul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şcolar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2024-2025;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Calculul mediei de admitere prevăzut în anexa nr. 2 a Ordinului ministrului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educaţiei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nr. 6154/ 31.08.2023, privind organizarea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desfăşurarea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admiterii în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învăţământul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liceal pentru anul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şcolar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2024-2025;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 de organizare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desfăşurare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structura probelor de aptitudini pentru admiterea în liceele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vocaţionale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prevăzută în anexa nr. 3 la ordinul ME nr. 6154/ 31.08.2023;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 de organizare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desfăşurare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structura probei de verificare a 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cunoştinţelor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limbă modernă admiterea în clasele a IX-a cu predare a unei limbi moderne în regim bilingv, prevăzută în anexa 4 la ordinul ME nr. 6154/ 31.08.2023;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/>
          <p:nvPr/>
        </p:nvSpPr>
        <p:spPr>
          <a:xfrm>
            <a:off x="2586836" y="433881"/>
            <a:ext cx="6099964" cy="6108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2400" dirty="0" smtClean="0"/>
          </a:p>
          <a:p>
            <a:pPr algn="ctr"/>
            <a:r>
              <a:rPr lang="ro-RO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2024-2025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57752" y="214296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PROBE DE APTITUDINI ÎN LICEE VOCAȚIONALE 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00562" y="1574439"/>
            <a:ext cx="4214842" cy="714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CALENDAR</a:t>
            </a:r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1472" y="2357436"/>
            <a:ext cx="8143932" cy="250033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q"/>
            </a:pPr>
            <a:r>
              <a:rPr lang="ro-RO" sz="2400" dirty="0" smtClean="0"/>
              <a:t>  </a:t>
            </a:r>
            <a:r>
              <a:rPr lang="vi-VN" sz="2400" dirty="0" smtClean="0"/>
              <a:t>13 - 15 mai 2024 Eliberarea</a:t>
            </a:r>
            <a:r>
              <a:rPr lang="ro-RO" sz="2400" dirty="0" smtClean="0"/>
              <a:t> </a:t>
            </a:r>
            <a:r>
              <a:rPr lang="vi-VN" sz="2400" dirty="0" smtClean="0"/>
              <a:t>fișelor de înscriere </a:t>
            </a:r>
            <a:endParaRPr lang="ro-RO" sz="2400" dirty="0" smtClean="0"/>
          </a:p>
          <a:p>
            <a:pPr algn="just">
              <a:buFont typeface="Wingdings" pitchFamily="2" charset="2"/>
              <a:buChar char="q"/>
            </a:pPr>
            <a:r>
              <a:rPr lang="ro-RO" sz="2400" dirty="0" smtClean="0"/>
              <a:t>  </a:t>
            </a:r>
            <a:r>
              <a:rPr lang="vi-VN" sz="2400" dirty="0" smtClean="0"/>
              <a:t>16 - 17 mai 2024 Înscrierea pentru probele de aptitudini</a:t>
            </a:r>
          </a:p>
          <a:p>
            <a:pPr algn="just">
              <a:buFont typeface="Wingdings" pitchFamily="2" charset="2"/>
              <a:buChar char="q"/>
            </a:pPr>
            <a:r>
              <a:rPr lang="ro-RO" sz="2400" dirty="0" smtClean="0"/>
              <a:t>  </a:t>
            </a:r>
            <a:r>
              <a:rPr lang="vi-VN" sz="2400" dirty="0" smtClean="0"/>
              <a:t>21 - 24 mai 2024 Desfășurarea probelor de aptitudini</a:t>
            </a:r>
          </a:p>
          <a:p>
            <a:pPr algn="just">
              <a:buFont typeface="Wingdings" pitchFamily="2" charset="2"/>
              <a:buChar char="q"/>
            </a:pPr>
            <a:r>
              <a:rPr lang="ro-RO" sz="2400" dirty="0" smtClean="0"/>
              <a:t>  </a:t>
            </a:r>
            <a:r>
              <a:rPr lang="vi-VN" sz="2400" dirty="0" smtClean="0"/>
              <a:t>27 mai 2024</a:t>
            </a:r>
            <a:r>
              <a:rPr lang="ro-RO" sz="2400" dirty="0" smtClean="0"/>
              <a:t> </a:t>
            </a:r>
            <a:r>
              <a:rPr lang="vi-VN" sz="2400" dirty="0" smtClean="0"/>
              <a:t>Comunicarea rezultatelor</a:t>
            </a:r>
            <a:r>
              <a:rPr lang="ro-RO" sz="2400" dirty="0" smtClean="0"/>
              <a:t> - </a:t>
            </a:r>
            <a:r>
              <a:rPr lang="vi-VN" sz="2400" dirty="0" smtClean="0"/>
              <a:t>Depunerea contestațiilor </a:t>
            </a:r>
            <a:endParaRPr lang="ro-RO" sz="2400" dirty="0" smtClean="0"/>
          </a:p>
          <a:p>
            <a:pPr algn="just">
              <a:buFont typeface="Wingdings" pitchFamily="2" charset="2"/>
              <a:buChar char="q"/>
            </a:pPr>
            <a:r>
              <a:rPr lang="ro-RO" sz="2400" dirty="0" smtClean="0"/>
              <a:t>   </a:t>
            </a:r>
            <a:r>
              <a:rPr lang="vi-VN" sz="2400" dirty="0" smtClean="0"/>
              <a:t>31 mai 2024</a:t>
            </a:r>
            <a:r>
              <a:rPr lang="ro-RO" sz="2400" dirty="0" smtClean="0"/>
              <a:t>  </a:t>
            </a:r>
            <a:r>
              <a:rPr lang="vi-VN" sz="2400" dirty="0" smtClean="0"/>
              <a:t>Comunicarea rezultatelor finale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57752" y="214296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PROBE DE APTITUDINI ÎN LICEE VOCAȚIONALE 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00562" y="1853155"/>
            <a:ext cx="4214842" cy="10715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Informații – </a:t>
            </a:r>
            <a:r>
              <a:rPr lang="ro-RO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ANEXA 3</a:t>
            </a:r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OME </a:t>
            </a:r>
            <a:r>
              <a:rPr lang="nn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nr. 6154</a:t>
            </a:r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nn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31.08.2023</a:t>
            </a:r>
            <a:endParaRPr lang="ro-RO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1472" y="3214692"/>
            <a:ext cx="8143932" cy="15001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precierea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probelor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aptitudini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cu excepția profilului pedagogic, 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face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note.</a:t>
            </a:r>
            <a:endParaRPr lang="ro-RO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Calculul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mediei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finale 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 face </a:t>
            </a:r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conformitate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cu</a:t>
            </a:r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prevederile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pct. II din </a:t>
            </a:r>
            <a:r>
              <a:rPr lang="ro-R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nexa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nr. 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57752" y="214296"/>
            <a:ext cx="3571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verificare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cuno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elor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limb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modern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ă/maternă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00562" y="1571618"/>
            <a:ext cx="4214842" cy="8572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/>
              <a:t>Informații – </a:t>
            </a:r>
            <a:r>
              <a:rPr lang="ro-RO" sz="2400" b="1" u="sng" dirty="0" smtClean="0"/>
              <a:t>ANEXA 4</a:t>
            </a:r>
            <a:r>
              <a:rPr lang="ro-RO" sz="2400" dirty="0" smtClean="0"/>
              <a:t> OME </a:t>
            </a:r>
            <a:r>
              <a:rPr lang="nn-NO" sz="2400" dirty="0" smtClean="0"/>
              <a:t>nr. 6154</a:t>
            </a:r>
            <a:r>
              <a:rPr lang="ro-RO" sz="2400" dirty="0" smtClean="0"/>
              <a:t>/</a:t>
            </a:r>
            <a:r>
              <a:rPr lang="nn-NO" sz="2400" dirty="0" smtClean="0"/>
              <a:t> 31.08.2023</a:t>
            </a:r>
            <a:endParaRPr lang="ro-RO" sz="2400" dirty="0" smtClean="0"/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1472" y="1785932"/>
            <a:ext cx="3714776" cy="5000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2400" dirty="0" smtClean="0"/>
          </a:p>
          <a:p>
            <a:pPr algn="ctr"/>
            <a:r>
              <a:rPr lang="ro-RO" sz="2400" dirty="0" smtClean="0"/>
              <a:t>CALENDAR</a:t>
            </a:r>
          </a:p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1472" y="2357436"/>
            <a:ext cx="8143932" cy="250033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q"/>
            </a:pPr>
            <a:r>
              <a:rPr lang="ro-RO" sz="2400" dirty="0" smtClean="0"/>
              <a:t>  </a:t>
            </a:r>
            <a:r>
              <a:rPr lang="vi-VN" sz="2400" dirty="0" smtClean="0"/>
              <a:t>13 - 15 mai 2024 Eliberarea</a:t>
            </a:r>
            <a:r>
              <a:rPr lang="ro-RO" sz="2400" dirty="0" smtClean="0"/>
              <a:t> </a:t>
            </a:r>
            <a:r>
              <a:rPr lang="vi-VN" sz="2400" dirty="0" smtClean="0"/>
              <a:t>fișelor de înscriere </a:t>
            </a:r>
            <a:endParaRPr lang="ro-RO" sz="2400" dirty="0" smtClean="0"/>
          </a:p>
          <a:p>
            <a:pPr algn="just">
              <a:buFont typeface="Wingdings" pitchFamily="2" charset="2"/>
              <a:buChar char="q"/>
            </a:pPr>
            <a:r>
              <a:rPr lang="ro-RO" sz="2400" dirty="0" smtClean="0"/>
              <a:t>  </a:t>
            </a:r>
            <a:r>
              <a:rPr lang="vi-VN" sz="2400" dirty="0" smtClean="0"/>
              <a:t>16 - 17 mai 2024 Înscrierea pentru probele de aptitudini</a:t>
            </a:r>
          </a:p>
          <a:p>
            <a:pPr algn="just">
              <a:buFont typeface="Wingdings" pitchFamily="2" charset="2"/>
              <a:buChar char="q"/>
            </a:pPr>
            <a:r>
              <a:rPr lang="ro-RO" sz="2400" dirty="0" smtClean="0"/>
              <a:t>  </a:t>
            </a:r>
            <a:r>
              <a:rPr lang="vi-VN" sz="2400" dirty="0" smtClean="0"/>
              <a:t>21 - 24 mai 2024 Desfășurarea probelor de aptitudini</a:t>
            </a:r>
          </a:p>
          <a:p>
            <a:pPr algn="just">
              <a:buFont typeface="Wingdings" pitchFamily="2" charset="2"/>
              <a:buChar char="q"/>
            </a:pPr>
            <a:r>
              <a:rPr lang="ro-RO" sz="2400" dirty="0" smtClean="0"/>
              <a:t>  </a:t>
            </a:r>
            <a:r>
              <a:rPr lang="vi-VN" sz="2400" dirty="0" smtClean="0"/>
              <a:t>27 mai 2024</a:t>
            </a:r>
            <a:r>
              <a:rPr lang="ro-RO" sz="2400" dirty="0" smtClean="0"/>
              <a:t> </a:t>
            </a:r>
            <a:r>
              <a:rPr lang="vi-VN" sz="2400" dirty="0" smtClean="0"/>
              <a:t>Comunicarea rezultatelor</a:t>
            </a:r>
            <a:r>
              <a:rPr lang="ro-RO" sz="2400" dirty="0" smtClean="0"/>
              <a:t> - </a:t>
            </a:r>
            <a:r>
              <a:rPr lang="vi-VN" sz="2400" dirty="0" smtClean="0"/>
              <a:t>Depunerea contestațiilor </a:t>
            </a:r>
            <a:endParaRPr lang="ro-RO" sz="2400" dirty="0" smtClean="0"/>
          </a:p>
          <a:p>
            <a:pPr algn="just">
              <a:buFont typeface="Wingdings" pitchFamily="2" charset="2"/>
              <a:buChar char="q"/>
            </a:pPr>
            <a:r>
              <a:rPr lang="ro-RO" sz="2400" dirty="0" smtClean="0"/>
              <a:t>   </a:t>
            </a:r>
            <a:r>
              <a:rPr lang="vi-VN" sz="2400" dirty="0" smtClean="0"/>
              <a:t>31 mai 2024</a:t>
            </a:r>
            <a:r>
              <a:rPr lang="ro-RO" sz="2400" dirty="0" smtClean="0"/>
              <a:t>  </a:t>
            </a:r>
            <a:r>
              <a:rPr lang="vi-VN" sz="2400" dirty="0" smtClean="0"/>
              <a:t>Comunicarea rezultatelor finale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25316" y="64607"/>
            <a:ext cx="38900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Proba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verificare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cuno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tin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elor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 limb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modern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00562" y="1571618"/>
            <a:ext cx="4214842" cy="8572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Informații – </a:t>
            </a:r>
            <a:r>
              <a:rPr lang="ro-RO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ANEXA 4</a:t>
            </a:r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OME </a:t>
            </a:r>
            <a:r>
              <a:rPr lang="nn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nr. 6154</a:t>
            </a:r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nn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31.08.2023</a:t>
            </a:r>
            <a:endParaRPr lang="ro-RO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720" y="2500312"/>
            <a:ext cx="8429684" cy="85725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Proba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organizează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în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centre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stabilite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comisia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admitere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județeană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20" y="3500444"/>
            <a:ext cx="8429684" cy="135732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Examenul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verificare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cunoștințelor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limbă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modernă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constă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două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probe</a:t>
            </a:r>
            <a:r>
              <a:rPr lang="en-US" sz="2400" dirty="0" smtClean="0"/>
              <a:t>:</a:t>
            </a:r>
            <a:endParaRPr lang="ro-RO" sz="2400" dirty="0" smtClean="0"/>
          </a:p>
          <a:p>
            <a:pPr>
              <a:buFont typeface="Wingdings" pitchFamily="2" charset="2"/>
              <a:buChar char="q"/>
            </a:pPr>
            <a:r>
              <a:rPr lang="ro-RO" sz="2400" dirty="0" smtClean="0"/>
              <a:t>  Probă scrisă (60 puncte + 10 oficiu) – se poate contesta</a:t>
            </a:r>
          </a:p>
          <a:p>
            <a:pPr>
              <a:buFont typeface="Wingdings" pitchFamily="2" charset="2"/>
              <a:buChar char="q"/>
            </a:pPr>
            <a:r>
              <a:rPr lang="ro-RO" sz="2400" dirty="0" smtClean="0"/>
              <a:t>  Probă orală  (30 puncte) – nu se poate contesta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57752" y="214296"/>
            <a:ext cx="3571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verificare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cuno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elor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limb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modern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00562" y="1571618"/>
            <a:ext cx="4214842" cy="8572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/>
              <a:t>Informații – </a:t>
            </a:r>
            <a:r>
              <a:rPr lang="ro-RO" sz="2400" b="1" u="sng" dirty="0" smtClean="0"/>
              <a:t>ANEXA 4</a:t>
            </a:r>
            <a:r>
              <a:rPr lang="ro-RO" sz="2400" dirty="0" smtClean="0"/>
              <a:t> OME </a:t>
            </a:r>
            <a:r>
              <a:rPr lang="nn-NO" sz="2400" dirty="0" smtClean="0"/>
              <a:t>nr. 6154</a:t>
            </a:r>
            <a:r>
              <a:rPr lang="ro-RO" sz="2400" dirty="0" smtClean="0"/>
              <a:t>/</a:t>
            </a:r>
            <a:r>
              <a:rPr lang="nn-NO" sz="2400" dirty="0" smtClean="0"/>
              <a:t> 31.08.2023</a:t>
            </a:r>
            <a:endParaRPr lang="ro-RO" sz="2400" dirty="0" smtClean="0"/>
          </a:p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85720" y="2643188"/>
            <a:ext cx="8429684" cy="85725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Elevul</a:t>
            </a:r>
            <a:r>
              <a:rPr lang="en-US" sz="2400" dirty="0" smtClean="0"/>
              <a:t> care a </a:t>
            </a:r>
            <a:r>
              <a:rPr lang="en-US" sz="2400" dirty="0" err="1" smtClean="0"/>
              <a:t>obținut</a:t>
            </a:r>
            <a:r>
              <a:rPr lang="en-US" sz="2400" dirty="0" smtClean="0"/>
              <a:t> minimum nota 6 (</a:t>
            </a:r>
            <a:r>
              <a:rPr lang="en-US" sz="2400" dirty="0" err="1" smtClean="0"/>
              <a:t>șase</a:t>
            </a:r>
            <a:r>
              <a:rPr lang="en-US" sz="2400" dirty="0" smtClean="0"/>
              <a:t>) la </a:t>
            </a:r>
            <a:r>
              <a:rPr lang="en-US" sz="2400" dirty="0" err="1" smtClean="0"/>
              <a:t>proba</a:t>
            </a:r>
            <a:r>
              <a:rPr lang="en-US" sz="2400" dirty="0" smtClean="0"/>
              <a:t> de </a:t>
            </a:r>
            <a:r>
              <a:rPr lang="en-US" sz="2400" dirty="0" err="1" smtClean="0"/>
              <a:t>verificare</a:t>
            </a:r>
            <a:r>
              <a:rPr lang="en-US" sz="2400" dirty="0" smtClean="0"/>
              <a:t> </a:t>
            </a:r>
            <a:r>
              <a:rPr lang="ro-RO" sz="2400" dirty="0" smtClean="0"/>
              <a:t>a </a:t>
            </a:r>
            <a:r>
              <a:rPr lang="en-US" sz="2400" dirty="0" err="1" smtClean="0"/>
              <a:t>cunoștințelor</a:t>
            </a:r>
            <a:r>
              <a:rPr lang="en-US" sz="2400" dirty="0" smtClean="0"/>
              <a:t> de </a:t>
            </a:r>
            <a:r>
              <a:rPr lang="en-US" sz="2400" dirty="0" err="1" smtClean="0"/>
              <a:t>limba</a:t>
            </a:r>
            <a:r>
              <a:rPr lang="en-US" sz="2400" dirty="0" smtClean="0"/>
              <a:t> </a:t>
            </a:r>
            <a:r>
              <a:rPr lang="en-US" sz="2400" dirty="0" err="1" smtClean="0"/>
              <a:t>modernă</a:t>
            </a:r>
            <a:r>
              <a:rPr lang="en-US" sz="2400" dirty="0" smtClean="0"/>
              <a:t> </a:t>
            </a:r>
            <a:r>
              <a:rPr lang="en-US" sz="2400" dirty="0" err="1" smtClean="0"/>
              <a:t>este</a:t>
            </a:r>
            <a:r>
              <a:rPr lang="en-US" sz="2400" dirty="0" smtClean="0"/>
              <a:t> </a:t>
            </a:r>
            <a:r>
              <a:rPr lang="en-US" sz="2400" dirty="0" err="1" smtClean="0"/>
              <a:t>considerat</a:t>
            </a:r>
            <a:r>
              <a:rPr lang="en-US" sz="2400" dirty="0" smtClean="0"/>
              <a:t> </a:t>
            </a:r>
            <a:r>
              <a:rPr lang="en-US" sz="2400" dirty="0" err="1" smtClean="0"/>
              <a:t>admis</a:t>
            </a:r>
            <a:r>
              <a:rPr lang="en-US" sz="2400" dirty="0" smtClean="0"/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20" y="3643320"/>
            <a:ext cx="8429684" cy="150018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/>
              <a:t>Rezultatele</a:t>
            </a:r>
            <a:r>
              <a:rPr lang="en-US" sz="2400" dirty="0" smtClean="0"/>
              <a:t> ob</a:t>
            </a:r>
            <a:r>
              <a:rPr lang="ro-RO" sz="2400" dirty="0" smtClean="0"/>
              <a:t>ț</a:t>
            </a:r>
            <a:r>
              <a:rPr lang="en-US" sz="2400" dirty="0" err="1" smtClean="0"/>
              <a:t>inute</a:t>
            </a:r>
            <a:r>
              <a:rPr lang="en-US" sz="2400" dirty="0" smtClean="0"/>
              <a:t> de </a:t>
            </a:r>
            <a:r>
              <a:rPr lang="en-US" sz="2400" dirty="0" err="1" smtClean="0"/>
              <a:t>candida</a:t>
            </a:r>
            <a:r>
              <a:rPr lang="ro-RO" sz="2400" dirty="0" smtClean="0"/>
              <a:t>ț</a:t>
            </a:r>
            <a:r>
              <a:rPr lang="en-US" sz="2400" dirty="0" err="1" smtClean="0"/>
              <a:t>i</a:t>
            </a:r>
            <a:r>
              <a:rPr lang="en-US" sz="2400" dirty="0" smtClean="0"/>
              <a:t> la </a:t>
            </a:r>
            <a:r>
              <a:rPr lang="en-US" sz="2400" dirty="0" err="1" smtClean="0"/>
              <a:t>probele</a:t>
            </a:r>
            <a:r>
              <a:rPr lang="en-US" sz="2400" dirty="0" smtClean="0"/>
              <a:t> de </a:t>
            </a:r>
            <a:r>
              <a:rPr lang="en-US" sz="2400" dirty="0" err="1" smtClean="0"/>
              <a:t>aptitudini</a:t>
            </a:r>
            <a:r>
              <a:rPr lang="en-US" sz="2400" dirty="0" smtClean="0"/>
              <a:t> </a:t>
            </a:r>
            <a:r>
              <a:rPr lang="ro-RO" sz="2400" dirty="0" err="1" smtClean="0"/>
              <a:t>ș</a:t>
            </a:r>
            <a:r>
              <a:rPr lang="en-US" sz="2400" dirty="0" err="1" smtClean="0"/>
              <a:t>i</a:t>
            </a:r>
            <a:r>
              <a:rPr lang="en-US" sz="2400" dirty="0" smtClean="0"/>
              <a:t> la </a:t>
            </a:r>
            <a:r>
              <a:rPr lang="en-US" sz="2400" dirty="0" err="1" smtClean="0"/>
              <a:t>probele</a:t>
            </a:r>
            <a:r>
              <a:rPr lang="en-US" sz="2400" dirty="0" smtClean="0"/>
              <a:t> de limb</a:t>
            </a:r>
            <a:r>
              <a:rPr lang="ro-RO" sz="2400" dirty="0" smtClean="0"/>
              <a:t>ă</a:t>
            </a:r>
            <a:r>
              <a:rPr lang="en-US" sz="2400" dirty="0" smtClean="0"/>
              <a:t> modern</a:t>
            </a:r>
            <a:r>
              <a:rPr lang="ro-RO" sz="2400" dirty="0" smtClean="0"/>
              <a:t>ă </a:t>
            </a:r>
            <a:r>
              <a:rPr lang="en-US" sz="2400" dirty="0" err="1" smtClean="0"/>
              <a:t>sunt</a:t>
            </a:r>
            <a:r>
              <a:rPr lang="en-US" sz="2400" dirty="0" smtClean="0"/>
              <a:t> </a:t>
            </a:r>
            <a:r>
              <a:rPr lang="en-US" sz="2400" dirty="0" err="1" smtClean="0"/>
              <a:t>recunoscute</a:t>
            </a:r>
            <a:r>
              <a:rPr lang="en-US" sz="2400" dirty="0" smtClean="0"/>
              <a:t> </a:t>
            </a:r>
            <a:r>
              <a:rPr lang="ro-RO" sz="2400" dirty="0" smtClean="0"/>
              <a:t>î</a:t>
            </a:r>
            <a:r>
              <a:rPr lang="en-US" sz="2400" dirty="0" smtClean="0"/>
              <a:t>n </a:t>
            </a:r>
            <a:r>
              <a:rPr lang="en-US" sz="2400" dirty="0" err="1" smtClean="0"/>
              <a:t>orice</a:t>
            </a:r>
            <a:r>
              <a:rPr lang="en-US" sz="2400" dirty="0" smtClean="0"/>
              <a:t> </a:t>
            </a:r>
            <a:r>
              <a:rPr lang="en-US" sz="2400" dirty="0" err="1" smtClean="0"/>
              <a:t>jude</a:t>
            </a:r>
            <a:r>
              <a:rPr lang="ro-RO" sz="2400" dirty="0" smtClean="0"/>
              <a:t>ț</a:t>
            </a:r>
            <a:r>
              <a:rPr lang="en-US" sz="2400" dirty="0" smtClean="0"/>
              <a:t>,</a:t>
            </a:r>
            <a:r>
              <a:rPr lang="ro-RO" sz="2400" dirty="0" smtClean="0"/>
              <a:t> </a:t>
            </a:r>
            <a:r>
              <a:rPr lang="en-US" sz="2400" dirty="0" err="1" smtClean="0"/>
              <a:t>indiferent</a:t>
            </a:r>
            <a:r>
              <a:rPr lang="en-US" sz="2400" dirty="0" smtClean="0"/>
              <a:t> de </a:t>
            </a:r>
            <a:r>
              <a:rPr lang="en-US" sz="2400" dirty="0" err="1" smtClean="0"/>
              <a:t>jude</a:t>
            </a:r>
            <a:r>
              <a:rPr lang="ro-RO" sz="2400" dirty="0" smtClean="0"/>
              <a:t>ț</a:t>
            </a:r>
            <a:r>
              <a:rPr lang="en-US" sz="2400" dirty="0" err="1" smtClean="0"/>
              <a:t>ul</a:t>
            </a:r>
            <a:r>
              <a:rPr lang="en-US" sz="2400" dirty="0" smtClean="0"/>
              <a:t> </a:t>
            </a:r>
            <a:r>
              <a:rPr lang="ro-RO" sz="2400" dirty="0" smtClean="0"/>
              <a:t>î</a:t>
            </a:r>
            <a:r>
              <a:rPr lang="en-US" sz="2400" dirty="0" smtClean="0"/>
              <a:t>n care candida</a:t>
            </a:r>
            <a:r>
              <a:rPr lang="ro-RO" sz="2400" dirty="0" smtClean="0"/>
              <a:t>ț</a:t>
            </a:r>
            <a:r>
              <a:rPr lang="en-US" sz="2400" dirty="0" smtClean="0"/>
              <a:t>ii au </a:t>
            </a:r>
            <a:r>
              <a:rPr lang="en-US" sz="2400" dirty="0" err="1" smtClean="0"/>
              <a:t>sus</a:t>
            </a:r>
            <a:r>
              <a:rPr lang="ro-RO" sz="2400" dirty="0" smtClean="0"/>
              <a:t>ț</a:t>
            </a:r>
            <a:r>
              <a:rPr lang="en-US" sz="2400" dirty="0" err="1" smtClean="0"/>
              <a:t>inut</a:t>
            </a:r>
            <a:r>
              <a:rPr lang="en-US" sz="2400" dirty="0" smtClean="0"/>
              <a:t> </a:t>
            </a:r>
            <a:r>
              <a:rPr lang="en-US" sz="2400" dirty="0" err="1" smtClean="0"/>
              <a:t>probele</a:t>
            </a:r>
            <a:r>
              <a:rPr lang="en-US" sz="2400" dirty="0" smtClean="0"/>
              <a:t> respective.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29190" y="71420"/>
            <a:ext cx="39290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Recunoa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terea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echivalarea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rezultatelor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ob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inute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examene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</a:t>
            </a:r>
          </a:p>
          <a:p>
            <a:pPr algn="ctr"/>
            <a:r>
              <a:rPr lang="ro-RO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ecunoa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tere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ional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596" y="1714494"/>
            <a:ext cx="4214842" cy="1143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2400" b="1" dirty="0" smtClean="0"/>
          </a:p>
          <a:p>
            <a:pPr algn="ctr"/>
            <a:r>
              <a:rPr lang="en-US" sz="2400" b="1" dirty="0" err="1" smtClean="0"/>
              <a:t>Lista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examenelor</a:t>
            </a:r>
            <a:r>
              <a:rPr lang="en-US" sz="2400" b="1" dirty="0" smtClean="0"/>
              <a:t> cu </a:t>
            </a:r>
            <a:r>
              <a:rPr lang="en-US" sz="2400" b="1" dirty="0" err="1" smtClean="0"/>
              <a:t>recunoa</a:t>
            </a:r>
            <a:r>
              <a:rPr lang="ro-RO" sz="2400" b="1" dirty="0" smtClean="0"/>
              <a:t>ș</a:t>
            </a:r>
            <a:r>
              <a:rPr lang="en-US" sz="2400" b="1" dirty="0" err="1" smtClean="0"/>
              <a:t>tere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interna</a:t>
            </a:r>
            <a:r>
              <a:rPr lang="ro-RO" sz="2400" b="1" dirty="0" smtClean="0"/>
              <a:t>ț</a:t>
            </a:r>
            <a:r>
              <a:rPr lang="en-US" sz="2400" b="1" dirty="0" err="1" smtClean="0"/>
              <a:t>ional</a:t>
            </a:r>
            <a:r>
              <a:rPr lang="ro-RO" sz="2400" b="1" dirty="0" smtClean="0"/>
              <a:t>ă –  OME 6152/31.08.2023 </a:t>
            </a:r>
          </a:p>
          <a:p>
            <a:pPr algn="ctr"/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357158" y="3000378"/>
            <a:ext cx="8429684" cy="150018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o-RO" sz="2400" dirty="0" smtClean="0"/>
              <a:t>Recunoașterea și echivalarea se </a:t>
            </a:r>
            <a:r>
              <a:rPr lang="en-US" sz="2400" dirty="0" err="1" smtClean="0"/>
              <a:t>fac</a:t>
            </a:r>
            <a:r>
              <a:rPr lang="en-US" sz="2400" dirty="0" smtClean="0"/>
              <a:t>, la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CERERE</a:t>
            </a:r>
            <a:r>
              <a:rPr lang="en-US" sz="2400" dirty="0" smtClean="0"/>
              <a:t>, </a:t>
            </a:r>
            <a:r>
              <a:rPr lang="en-US" sz="2400" dirty="0" err="1" smtClean="0"/>
              <a:t>dac</a:t>
            </a:r>
            <a:r>
              <a:rPr lang="ro-RO" sz="2400" dirty="0" smtClean="0"/>
              <a:t>ă</a:t>
            </a:r>
            <a:r>
              <a:rPr lang="en-US" sz="2400" dirty="0" smtClean="0"/>
              <a:t> </a:t>
            </a:r>
            <a:r>
              <a:rPr lang="en-US" sz="2400" dirty="0" err="1" smtClean="0"/>
              <a:t>certificatul</a:t>
            </a:r>
            <a:r>
              <a:rPr lang="en-US" sz="2400" dirty="0" smtClean="0"/>
              <a:t> ob</a:t>
            </a:r>
            <a:r>
              <a:rPr lang="ro-RO" sz="2400" dirty="0" smtClean="0"/>
              <a:t>ț</a:t>
            </a:r>
            <a:r>
              <a:rPr lang="en-US" sz="2400" dirty="0" err="1" smtClean="0"/>
              <a:t>inut</a:t>
            </a:r>
            <a:r>
              <a:rPr lang="en-US" sz="2400" dirty="0" smtClean="0"/>
              <a:t>/</a:t>
            </a:r>
            <a:r>
              <a:rPr lang="en-US" sz="2400" dirty="0" err="1" smtClean="0"/>
              <a:t>diplom</a:t>
            </a:r>
            <a:r>
              <a:rPr lang="ro-RO" sz="2400" dirty="0" smtClean="0"/>
              <a:t>a </a:t>
            </a:r>
            <a:r>
              <a:rPr lang="en-US" sz="2400" dirty="0" smtClean="0"/>
              <a:t>ob</a:t>
            </a:r>
            <a:r>
              <a:rPr lang="ro-RO" sz="2400" dirty="0" smtClean="0"/>
              <a:t>ț</a:t>
            </a:r>
            <a:r>
              <a:rPr lang="en-US" sz="2400" dirty="0" err="1" smtClean="0"/>
              <a:t>inut</a:t>
            </a:r>
            <a:r>
              <a:rPr lang="ro-RO" sz="2400" dirty="0" smtClean="0"/>
              <a:t>ă</a:t>
            </a:r>
            <a:r>
              <a:rPr lang="en-US" sz="2400" dirty="0" smtClean="0"/>
              <a:t> </a:t>
            </a:r>
            <a:r>
              <a:rPr lang="en-US" sz="2400" dirty="0" err="1" smtClean="0"/>
              <a:t>valideaz</a:t>
            </a:r>
            <a:r>
              <a:rPr lang="ro-RO" sz="2400" dirty="0" smtClean="0"/>
              <a:t>ă</a:t>
            </a:r>
            <a:r>
              <a:rPr lang="en-US" sz="2400" dirty="0" smtClean="0"/>
              <a:t> un </a:t>
            </a:r>
            <a:r>
              <a:rPr lang="en-US" sz="2400" dirty="0" err="1" smtClean="0"/>
              <a:t>nivel</a:t>
            </a:r>
            <a:r>
              <a:rPr lang="en-US" sz="2400" dirty="0" smtClean="0"/>
              <a:t> de </a:t>
            </a:r>
            <a:r>
              <a:rPr lang="en-US" sz="2400" dirty="0" err="1" smtClean="0"/>
              <a:t>competen</a:t>
            </a:r>
            <a:r>
              <a:rPr lang="ro-RO" sz="2400" dirty="0" smtClean="0"/>
              <a:t>ță</a:t>
            </a:r>
            <a:r>
              <a:rPr lang="en-US" sz="2400" dirty="0" smtClean="0"/>
              <a:t> </a:t>
            </a:r>
            <a:r>
              <a:rPr lang="en-US" sz="2400" dirty="0" err="1" smtClean="0"/>
              <a:t>lingvistic</a:t>
            </a:r>
            <a:r>
              <a:rPr lang="ro-RO" sz="2400" dirty="0" smtClean="0"/>
              <a:t>ă</a:t>
            </a:r>
            <a:r>
              <a:rPr lang="en-US" sz="2400" dirty="0" smtClean="0"/>
              <a:t> </a:t>
            </a:r>
            <a:r>
              <a:rPr lang="en-US" sz="2400" dirty="0" err="1" smtClean="0"/>
              <a:t>egal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superior </a:t>
            </a:r>
            <a:r>
              <a:rPr lang="en-US" sz="2400" b="1" u="sng" dirty="0" err="1" smtClean="0"/>
              <a:t>nivelului</a:t>
            </a:r>
            <a:r>
              <a:rPr lang="en-US" sz="2400" b="1" u="sng" dirty="0" smtClean="0"/>
              <a:t> A2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29190" y="71420"/>
            <a:ext cx="39290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Recunoa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terea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echivalarea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rezultatelor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ob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inute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examene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</a:t>
            </a:r>
          </a:p>
          <a:p>
            <a:pPr algn="ctr"/>
            <a:r>
              <a:rPr lang="ro-RO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ecunoa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tere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ional</a:t>
            </a:r>
            <a:r>
              <a:rPr lang="ro-RO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58" y="1643056"/>
            <a:ext cx="4214842" cy="8572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/>
              <a:t>Informații – </a:t>
            </a:r>
            <a:r>
              <a:rPr lang="ro-RO" sz="2400" b="1" u="sng" dirty="0" smtClean="0"/>
              <a:t>ANEXA 4</a:t>
            </a:r>
            <a:r>
              <a:rPr lang="ro-RO" sz="2400" dirty="0" smtClean="0"/>
              <a:t> OME </a:t>
            </a:r>
            <a:r>
              <a:rPr lang="nn-NO" sz="2400" dirty="0" smtClean="0"/>
              <a:t>nr. 6154</a:t>
            </a:r>
            <a:r>
              <a:rPr lang="ro-RO" sz="2400" dirty="0" smtClean="0"/>
              <a:t>/</a:t>
            </a:r>
            <a:r>
              <a:rPr lang="nn-NO" sz="2400" dirty="0" smtClean="0"/>
              <a:t> 31.08.2023</a:t>
            </a:r>
            <a:endParaRPr lang="ro-RO" sz="2400" dirty="0" smtClean="0"/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7158" y="2643188"/>
            <a:ext cx="8429684" cy="250031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Pentru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echivalare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p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ărintele/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tutorele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legal instituit al candidatului depune la secretariatul unității de învățământ următoarele documente: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400" dirty="0" smtClean="0">
                <a:latin typeface="Arial" pitchFamily="34" charset="0"/>
                <a:cs typeface="Arial" pitchFamily="34" charset="0"/>
              </a:rPr>
              <a:t>a) cererea scrisă pentru recunoașterea și echivalarea rezultatelor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(16-17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2024)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b) diploma/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certificatul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adeverința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în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original.</a:t>
            </a: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29190" y="71420"/>
            <a:ext cx="392909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Recunoa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terea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echivalarea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rezultatelor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ob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inute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examene/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olimpiade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școlare</a:t>
            </a:r>
            <a:endParaRPr lang="en-US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2071684"/>
            <a:ext cx="8429684" cy="23574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o-RO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/>
              <a:t>Candida</a:t>
            </a:r>
            <a:r>
              <a:rPr lang="ro-RO" sz="2400" dirty="0" smtClean="0"/>
              <a:t>ț</a:t>
            </a:r>
            <a:r>
              <a:rPr lang="en-US" sz="2400" dirty="0" smtClean="0"/>
              <a:t>ii c</a:t>
            </a:r>
            <a:r>
              <a:rPr lang="ro-RO" sz="2400" dirty="0" smtClean="0"/>
              <a:t>ă</a:t>
            </a:r>
            <a:r>
              <a:rPr lang="en-US" sz="2400" dirty="0" err="1" smtClean="0"/>
              <a:t>rora</a:t>
            </a:r>
            <a:r>
              <a:rPr lang="en-US" sz="2400" dirty="0" smtClean="0"/>
              <a:t> </a:t>
            </a:r>
            <a:r>
              <a:rPr lang="en-US" sz="2400" dirty="0" err="1" smtClean="0"/>
              <a:t>li</a:t>
            </a:r>
            <a:r>
              <a:rPr lang="en-US" sz="2400" dirty="0" smtClean="0"/>
              <a:t> se </a:t>
            </a:r>
            <a:r>
              <a:rPr lang="en-US" sz="2400" dirty="0" err="1" smtClean="0"/>
              <a:t>recunosc</a:t>
            </a:r>
            <a:r>
              <a:rPr lang="en-US" sz="2400" dirty="0" smtClean="0"/>
              <a:t> </a:t>
            </a:r>
            <a:r>
              <a:rPr lang="ro-RO" sz="2400" dirty="0" err="1" smtClean="0"/>
              <a:t>ș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li</a:t>
            </a:r>
            <a:r>
              <a:rPr lang="en-US" sz="2400" dirty="0" smtClean="0"/>
              <a:t> se </a:t>
            </a:r>
            <a:r>
              <a:rPr lang="en-US" sz="2400" dirty="0" err="1" smtClean="0"/>
              <a:t>echivaleaz</a:t>
            </a:r>
            <a:r>
              <a:rPr lang="ro-RO" sz="2400" dirty="0" smtClean="0"/>
              <a:t>ă</a:t>
            </a:r>
            <a:r>
              <a:rPr lang="en-US" sz="2400" dirty="0" smtClean="0"/>
              <a:t> </a:t>
            </a:r>
            <a:r>
              <a:rPr lang="en-US" sz="2400" dirty="0" err="1" smtClean="0"/>
              <a:t>rezultatele</a:t>
            </a:r>
            <a:r>
              <a:rPr lang="en-US" sz="2400" dirty="0" smtClean="0"/>
              <a:t> ob</a:t>
            </a:r>
            <a:r>
              <a:rPr lang="ro-RO" sz="2400" dirty="0" smtClean="0"/>
              <a:t>ț</a:t>
            </a:r>
            <a:r>
              <a:rPr lang="en-US" sz="2400" dirty="0" err="1" smtClean="0"/>
              <a:t>inute</a:t>
            </a:r>
            <a:r>
              <a:rPr lang="en-US" sz="2400" dirty="0" smtClean="0"/>
              <a:t> </a:t>
            </a:r>
            <a:r>
              <a:rPr lang="ro-RO" sz="2400" dirty="0" smtClean="0"/>
              <a:t>la examene cu recunoaștere internațională sau a rezultatelor la olimpiade naționale, promovează testul de verificare a cunoștințelor de limbă modernă cu nota 10.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29190" y="71420"/>
            <a:ext cx="3929090" cy="137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Recunoa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terea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echivalarea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rezultatelor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ob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inute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olimpiade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școlare</a:t>
            </a:r>
            <a:endParaRPr lang="en-US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1571618"/>
            <a:ext cx="8429684" cy="335756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o-RO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Candidatilor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care, in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clasa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a VII-a/a VIII-a, au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obtinut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premiul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I, al II-lea, a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l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III-lea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mentiune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etapa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nationala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olimpiadei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limba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moderna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recunosc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rezultatele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obtinute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olimpiada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in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baza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diplomei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emise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Ministerul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Educatiei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o-RO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Pentru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echivalare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p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ărintele/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tutorele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legal instituit al candidatului depune la secretariatul unității de învățământ următoarele documente: 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200" dirty="0" smtClean="0">
                <a:latin typeface="Arial" pitchFamily="34" charset="0"/>
                <a:cs typeface="Arial" pitchFamily="34" charset="0"/>
              </a:rPr>
              <a:t>a) cererea scrisă pentru recunoașterea și echivalarea rezultatelor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(16-17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mai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2024)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b) diploma/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certificatul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adeverința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în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original.</a:t>
            </a: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86314" y="0"/>
            <a:ext cx="35719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</a:t>
            </a:r>
            <a:r>
              <a:rPr lang="en-US" sz="2600" dirty="0" smtClean="0"/>
              <a:t> 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26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verificare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6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cuno</a:t>
            </a:r>
            <a:r>
              <a:rPr lang="ro-RO" sz="2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</a:t>
            </a:r>
            <a:r>
              <a:rPr lang="ro-RO" sz="2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sz="26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elor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limb</a:t>
            </a:r>
            <a:r>
              <a:rPr lang="ro-RO" sz="2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maternă</a:t>
            </a:r>
            <a:endParaRPr lang="en-US" sz="2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00562" y="1285866"/>
            <a:ext cx="4214842" cy="785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/>
              <a:t>Informații – </a:t>
            </a:r>
            <a:r>
              <a:rPr lang="ro-RO" sz="2400" b="1" u="sng" dirty="0" smtClean="0"/>
              <a:t>Metodologie ISJ</a:t>
            </a:r>
            <a:r>
              <a:rPr lang="ro-RO" sz="2400" dirty="0" smtClean="0"/>
              <a:t> </a:t>
            </a:r>
            <a:r>
              <a:rPr lang="nn-NO" sz="2400" dirty="0" smtClean="0"/>
              <a:t>nr. </a:t>
            </a:r>
            <a:r>
              <a:rPr lang="ro-RO" sz="2400" dirty="0" smtClean="0"/>
              <a:t>924/</a:t>
            </a:r>
            <a:r>
              <a:rPr lang="nn-NO" sz="2400" dirty="0" smtClean="0"/>
              <a:t> </a:t>
            </a:r>
            <a:r>
              <a:rPr lang="ro-RO" sz="2400" dirty="0" smtClean="0"/>
              <a:t>19</a:t>
            </a:r>
            <a:r>
              <a:rPr lang="nn-NO" sz="2400" dirty="0" smtClean="0"/>
              <a:t>.0</a:t>
            </a:r>
            <a:r>
              <a:rPr lang="ro-RO" sz="2400" dirty="0" smtClean="0"/>
              <a:t>2</a:t>
            </a:r>
            <a:r>
              <a:rPr lang="nn-NO" sz="2400" dirty="0" smtClean="0"/>
              <a:t>.202</a:t>
            </a:r>
            <a:r>
              <a:rPr lang="ro-RO" sz="2400" dirty="0" smtClean="0"/>
              <a:t>4</a:t>
            </a:r>
          </a:p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85720" y="2928940"/>
            <a:ext cx="8429684" cy="10001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/>
              <a:t>Elevul</a:t>
            </a:r>
            <a:r>
              <a:rPr lang="en-US" sz="2400" dirty="0" smtClean="0"/>
              <a:t> care a </a:t>
            </a:r>
            <a:r>
              <a:rPr lang="en-US" sz="2400" dirty="0" err="1" smtClean="0"/>
              <a:t>obținut</a:t>
            </a:r>
            <a:r>
              <a:rPr lang="ro-RO" sz="2400" dirty="0" smtClean="0"/>
              <a:t> la examenul de</a:t>
            </a:r>
            <a:r>
              <a:rPr lang="en-US" sz="2400" dirty="0" smtClean="0"/>
              <a:t> </a:t>
            </a:r>
            <a:r>
              <a:rPr lang="en-US" sz="2400" dirty="0" err="1" smtClean="0"/>
              <a:t>verificare</a:t>
            </a:r>
            <a:r>
              <a:rPr lang="en-US" sz="2400" dirty="0" smtClean="0"/>
              <a:t> </a:t>
            </a:r>
            <a:r>
              <a:rPr lang="ro-RO" sz="2400" dirty="0" smtClean="0"/>
              <a:t>a </a:t>
            </a:r>
            <a:r>
              <a:rPr lang="en-US" sz="2400" dirty="0" err="1" smtClean="0"/>
              <a:t>cunoștințelor</a:t>
            </a:r>
            <a:r>
              <a:rPr lang="en-US" sz="2400" dirty="0" smtClean="0"/>
              <a:t> de </a:t>
            </a:r>
            <a:r>
              <a:rPr lang="en-US" sz="2400" dirty="0" err="1" smtClean="0"/>
              <a:t>limba</a:t>
            </a:r>
            <a:r>
              <a:rPr lang="en-US" sz="2400" dirty="0" smtClean="0"/>
              <a:t> </a:t>
            </a:r>
            <a:r>
              <a:rPr lang="ro-RO" sz="2400" dirty="0" smtClean="0"/>
              <a:t>maternă</a:t>
            </a:r>
            <a:r>
              <a:rPr lang="en-US" sz="2400" dirty="0" smtClean="0"/>
              <a:t> minimum nota </a:t>
            </a:r>
            <a:r>
              <a:rPr lang="ro-RO" sz="2400" dirty="0" smtClean="0"/>
              <a:t>5</a:t>
            </a:r>
            <a:r>
              <a:rPr lang="en-US" sz="2400" dirty="0" smtClean="0"/>
              <a:t> (</a:t>
            </a:r>
            <a:r>
              <a:rPr lang="ro-RO" sz="2400" dirty="0" smtClean="0"/>
              <a:t>cinci</a:t>
            </a:r>
            <a:r>
              <a:rPr lang="en-US" sz="2400" dirty="0" smtClean="0"/>
              <a:t>)</a:t>
            </a:r>
            <a:r>
              <a:rPr lang="ro-RO" sz="2400" dirty="0" smtClean="0"/>
              <a:t>, atât la proba orală, cât și la cea scrisă</a:t>
            </a:r>
            <a:r>
              <a:rPr lang="en-US" sz="2400" dirty="0" smtClean="0"/>
              <a:t> </a:t>
            </a:r>
            <a:r>
              <a:rPr lang="en-US" sz="2400" dirty="0" err="1" smtClean="0"/>
              <a:t>este</a:t>
            </a:r>
            <a:r>
              <a:rPr lang="en-US" sz="2400" dirty="0" smtClean="0"/>
              <a:t> </a:t>
            </a:r>
            <a:r>
              <a:rPr lang="en-US" sz="2400" dirty="0" err="1" smtClean="0"/>
              <a:t>considerat</a:t>
            </a:r>
            <a:r>
              <a:rPr lang="en-US" sz="2400" dirty="0" smtClean="0"/>
              <a:t> </a:t>
            </a:r>
            <a:r>
              <a:rPr lang="en-US" sz="2400" dirty="0" err="1" smtClean="0"/>
              <a:t>admis</a:t>
            </a:r>
            <a:r>
              <a:rPr lang="en-US" sz="2400" dirty="0" smtClean="0"/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20" y="4000510"/>
            <a:ext cx="8429684" cy="11429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/>
              <a:t>Rezultatele</a:t>
            </a:r>
            <a:r>
              <a:rPr lang="en-US" sz="2400" dirty="0" smtClean="0"/>
              <a:t> ob</a:t>
            </a:r>
            <a:r>
              <a:rPr lang="ro-RO" sz="2400" dirty="0" smtClean="0"/>
              <a:t>ț</a:t>
            </a:r>
            <a:r>
              <a:rPr lang="en-US" sz="2400" dirty="0" err="1" smtClean="0"/>
              <a:t>inute</a:t>
            </a:r>
            <a:r>
              <a:rPr lang="en-US" sz="2400" dirty="0" smtClean="0"/>
              <a:t> de </a:t>
            </a:r>
            <a:r>
              <a:rPr lang="en-US" sz="2400" dirty="0" err="1" smtClean="0"/>
              <a:t>candida</a:t>
            </a:r>
            <a:r>
              <a:rPr lang="ro-RO" sz="2400" dirty="0" smtClean="0"/>
              <a:t>ț</a:t>
            </a:r>
            <a:r>
              <a:rPr lang="en-US" sz="2400" dirty="0" err="1" smtClean="0"/>
              <a:t>i</a:t>
            </a:r>
            <a:r>
              <a:rPr lang="en-US" sz="2400" dirty="0" smtClean="0"/>
              <a:t> la </a:t>
            </a:r>
            <a:r>
              <a:rPr lang="en-US" sz="2400" dirty="0" err="1" smtClean="0"/>
              <a:t>prob</a:t>
            </a:r>
            <a:r>
              <a:rPr lang="ro-RO" sz="2400" dirty="0" smtClean="0"/>
              <a:t>a</a:t>
            </a:r>
            <a:r>
              <a:rPr lang="en-US" sz="2400" dirty="0" smtClean="0"/>
              <a:t> de </a:t>
            </a:r>
            <a:r>
              <a:rPr lang="en-US" sz="2400" dirty="0" err="1" smtClean="0"/>
              <a:t>matern</a:t>
            </a:r>
            <a:r>
              <a:rPr lang="ro-RO" sz="2400" dirty="0" smtClean="0"/>
              <a:t>ă</a:t>
            </a:r>
            <a:r>
              <a:rPr lang="en-US" sz="2400" dirty="0" smtClean="0"/>
              <a:t> </a:t>
            </a:r>
            <a:r>
              <a:rPr lang="en-US" sz="2400" dirty="0" err="1" smtClean="0"/>
              <a:t>sunt</a:t>
            </a:r>
            <a:r>
              <a:rPr lang="en-US" sz="2400" dirty="0" smtClean="0"/>
              <a:t> </a:t>
            </a:r>
            <a:r>
              <a:rPr lang="en-US" sz="2400" dirty="0" err="1" smtClean="0"/>
              <a:t>recunoscute</a:t>
            </a:r>
            <a:r>
              <a:rPr lang="en-US" sz="2400" dirty="0" smtClean="0"/>
              <a:t> </a:t>
            </a:r>
            <a:r>
              <a:rPr lang="ro-RO" sz="2400" dirty="0" smtClean="0"/>
              <a:t>î</a:t>
            </a:r>
            <a:r>
              <a:rPr lang="en-US" sz="2400" dirty="0" smtClean="0"/>
              <a:t>n </a:t>
            </a:r>
            <a:r>
              <a:rPr lang="en-US" sz="2400" dirty="0" err="1" smtClean="0"/>
              <a:t>orice</a:t>
            </a:r>
            <a:r>
              <a:rPr lang="en-US" sz="2400" dirty="0" smtClean="0"/>
              <a:t> </a:t>
            </a:r>
            <a:r>
              <a:rPr lang="en-US" sz="2400" dirty="0" err="1" smtClean="0"/>
              <a:t>jude</a:t>
            </a:r>
            <a:r>
              <a:rPr lang="ro-RO" sz="2400" dirty="0" smtClean="0"/>
              <a:t>ț</a:t>
            </a:r>
            <a:r>
              <a:rPr lang="en-US" sz="2400" dirty="0" smtClean="0"/>
              <a:t>,</a:t>
            </a:r>
            <a:r>
              <a:rPr lang="ro-RO" sz="2400" dirty="0" smtClean="0"/>
              <a:t> </a:t>
            </a:r>
            <a:r>
              <a:rPr lang="en-US" sz="2400" dirty="0" err="1" smtClean="0"/>
              <a:t>indiferent</a:t>
            </a:r>
            <a:r>
              <a:rPr lang="en-US" sz="2400" dirty="0" smtClean="0"/>
              <a:t> de </a:t>
            </a:r>
            <a:r>
              <a:rPr lang="en-US" sz="2400" dirty="0" err="1" smtClean="0"/>
              <a:t>jude</a:t>
            </a:r>
            <a:r>
              <a:rPr lang="ro-RO" sz="2400" dirty="0" smtClean="0"/>
              <a:t>ț</a:t>
            </a:r>
            <a:r>
              <a:rPr lang="en-US" sz="2400" dirty="0" err="1" smtClean="0"/>
              <a:t>ul</a:t>
            </a:r>
            <a:r>
              <a:rPr lang="en-US" sz="2400" dirty="0" smtClean="0"/>
              <a:t> </a:t>
            </a:r>
            <a:r>
              <a:rPr lang="ro-RO" sz="2400" dirty="0" smtClean="0"/>
              <a:t>î</a:t>
            </a:r>
            <a:r>
              <a:rPr lang="en-US" sz="2400" dirty="0" smtClean="0"/>
              <a:t>n care candida</a:t>
            </a:r>
            <a:r>
              <a:rPr lang="ro-RO" sz="2400" dirty="0" smtClean="0"/>
              <a:t>ț</a:t>
            </a:r>
            <a:r>
              <a:rPr lang="en-US" sz="2400" dirty="0" smtClean="0"/>
              <a:t>ii au </a:t>
            </a:r>
            <a:r>
              <a:rPr lang="en-US" sz="2400" dirty="0" err="1" smtClean="0"/>
              <a:t>sus</a:t>
            </a:r>
            <a:r>
              <a:rPr lang="ro-RO" sz="2400" dirty="0" smtClean="0"/>
              <a:t>ț</a:t>
            </a:r>
            <a:r>
              <a:rPr lang="en-US" sz="2400" dirty="0" err="1" smtClean="0"/>
              <a:t>inut</a:t>
            </a:r>
            <a:r>
              <a:rPr lang="en-US" sz="2400" dirty="0" smtClean="0"/>
              <a:t> </a:t>
            </a:r>
            <a:r>
              <a:rPr lang="en-US" sz="2400" dirty="0" err="1" smtClean="0"/>
              <a:t>probele</a:t>
            </a:r>
            <a:r>
              <a:rPr lang="en-US" sz="2400" dirty="0" smtClean="0"/>
              <a:t> respective.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85720" y="2285998"/>
            <a:ext cx="8429684" cy="57150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o-RO" sz="2400" dirty="0" smtClean="0"/>
              <a:t>Examenul constă într-o probă orală și una scrisă.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2586835" y="1502815"/>
            <a:ext cx="6108200" cy="3249153"/>
          </a:xfrm>
          <a:solidFill>
            <a:schemeClr val="accent6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o-RO" alt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 2024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Afişarea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ofertei de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şcolarizare</a:t>
            </a:r>
            <a:endParaRPr lang="ro-RO" alt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Stabilirea codurilor pentru fiecare unitate de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liceal pe filiere, profiluri, specializări/domenii de pregătire, limbă de predare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Tipărirea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broşurii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cuprinde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informaţiile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despre </a:t>
            </a:r>
            <a:r>
              <a:rPr lang="ro-RO" alt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endParaRPr lang="ro-RO" alt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– 17 mai 2024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Transmiterea în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unităţile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gimnazial a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broşurilor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cuprinzând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informaţiile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legate de </a:t>
            </a:r>
            <a:r>
              <a:rPr lang="ro-RO" alt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endParaRPr lang="ro-RO" alt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mai – 14 iunie </a:t>
            </a:r>
            <a:r>
              <a:rPr lang="it-IT" alt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ro-RO" altLang="ro-R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Organizarea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desfăşurarea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şedinţelor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instruire a elevilor de clasa a VIII-a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ro-RO" altLang="ro-R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părinţilor</a:t>
            </a: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acestora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Calculul mediei de admitere: media generală la evaluarea națională susținută de absolvenții clasei a VIII-a, calculată ca medie aritmetică, cu două zecimale, fără rotunjire, a notelor obținute la probele incluse în Evaluarea Națională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86835" y="433880"/>
            <a:ext cx="6099964" cy="6108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2400" dirty="0" smtClean="0"/>
          </a:p>
          <a:p>
            <a:pPr algn="ctr"/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Pregătirea admiterii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850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3122"/>
            <a:ext cx="8429684" cy="228601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3200" b="1" dirty="0" smtClean="0"/>
              <a:t>Nota obţinută la proba de verificare a cunoştinţelor de limbă </a:t>
            </a:r>
            <a:r>
              <a:rPr lang="ro-RO" sz="3200" b="1" dirty="0" smtClean="0"/>
              <a:t>modernă sau limbă </a:t>
            </a:r>
            <a:r>
              <a:rPr lang="vi-VN" sz="3200" b="1" dirty="0" smtClean="0"/>
              <a:t>maternă </a:t>
            </a:r>
            <a:r>
              <a:rPr lang="ro-RO" sz="3200" b="1" u="sng" dirty="0" smtClean="0"/>
              <a:t>NU</a:t>
            </a:r>
            <a:r>
              <a:rPr lang="vi-VN" sz="3200" b="1" dirty="0" smtClean="0"/>
              <a:t> va fi inclusă în calculul mediei de admitere</a:t>
            </a:r>
            <a:r>
              <a:rPr lang="ro-RO" sz="3200" b="1" dirty="0" smtClean="0"/>
              <a:t>.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Admitere 202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-202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50360" y="2113634"/>
            <a:ext cx="5802790" cy="3029865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o-RO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Admiterea în învățământul profesional și profesional dual se face în conformitate cu OME nr.6070/31.09.2023 privind organizarea și desfășurarea admiterii în învățământul profesional de stat și profesional dual</a:t>
            </a:r>
          </a:p>
          <a:p>
            <a:pPr marL="0" indent="0">
              <a:buNone/>
            </a:pP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cuprinde</a:t>
            </a:r>
            <a:r>
              <a:rPr lang="ro-RO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188" lvl="1" indent="0">
              <a:buNone/>
            </a:pPr>
            <a:endParaRPr lang="ro-RO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ro-R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durata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3 </a:t>
            </a:r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</a:t>
            </a:r>
            <a:endParaRPr lang="ro-RO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ro-R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dual cu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durata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3 </a:t>
            </a:r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</a:t>
            </a:r>
            <a:endParaRPr lang="ro-RO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/>
          <p:nvPr/>
        </p:nvSpPr>
        <p:spPr>
          <a:xfrm>
            <a:off x="3350360" y="1285866"/>
            <a:ext cx="5793640" cy="785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Învățământ profesional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8095"/>
            <a:ext cx="8390540" cy="653900"/>
          </a:xfrm>
        </p:spPr>
        <p:txBody>
          <a:bodyPr>
            <a:normAutofit/>
          </a:bodyPr>
          <a:lstStyle/>
          <a:p>
            <a:r>
              <a:rPr lang="ro-RO" sz="2400" dirty="0" smtClean="0"/>
              <a:t>Admitere 2024-2025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8787" y="1850399"/>
            <a:ext cx="7625428" cy="56864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Învățământ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profesional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</a:rPr>
              <a:t> și 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</a:rPr>
              <a:t> dual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cu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durata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de 3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ani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</a:rPr>
              <a:t> – Etapa 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2419045"/>
            <a:ext cx="4724705" cy="2443279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1- 5 iulie 2024 – Completarea fișelor de înscriere și înscrierea candidaților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iulie 2024 - Afișarea listei candidaților înscriși în învățământul profesional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8- 9 iulie 2024 -  Derularea probei de preselecție în unitățile de învățământ în care s-a decis organizarea acesteia și comunicarea rezultatelor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10-11 iulie 2024 – Ridicarea de către candidații respinși a fișelor de înscriere și </a:t>
            </a:r>
            <a:r>
              <a:rPr lang="ro-RO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nscrierea la alte unități de învățământ unde nu s-au organizat probe de preselecție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ro-RO" sz="19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sz="1900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4993938" y="891995"/>
            <a:ext cx="4113885" cy="56864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dirty="0" smtClean="0">
                <a:latin typeface="Arial" panose="020B0604020202020204" pitchFamily="34" charset="0"/>
                <a:cs typeface="Arial" panose="020B0604020202020204" pitchFamily="34" charset="0"/>
              </a:rPr>
              <a:t>Învățământ profesional și profesional dual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5"/>
          <p:cNvSpPr>
            <a:spLocks noGrp="1"/>
          </p:cNvSpPr>
          <p:nvPr>
            <p:ph sz="half" idx="2"/>
          </p:nvPr>
        </p:nvSpPr>
        <p:spPr>
          <a:xfrm>
            <a:off x="4724705" y="2419045"/>
            <a:ext cx="4419295" cy="2443279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15-16 iulie 2024 -Desfășurarea probelor de admitere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iulie 2024 – Afișarea rezultatelor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iulie 2024 - Depunerea contestațiilor la proba suplimentară și rezolvarea contestațiilor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iulie 2024 - Validarea de către CJ a ISJ a listei candidaților admiși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ro-RO" sz="19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8095"/>
            <a:ext cx="8390540" cy="653900"/>
          </a:xfrm>
        </p:spPr>
        <p:txBody>
          <a:bodyPr>
            <a:normAutofit/>
          </a:bodyPr>
          <a:lstStyle/>
          <a:p>
            <a:r>
              <a:rPr lang="ro-RO" sz="2400" dirty="0" smtClean="0"/>
              <a:t>Admitere 2024-2025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8787" y="1850399"/>
            <a:ext cx="7625428" cy="568644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Învățământ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profesional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</a:rPr>
              <a:t> și profesional dual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cu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durata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de 3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ani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</a:rPr>
              <a:t> – Etapa II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2419045"/>
            <a:ext cx="4724705" cy="2443279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ro-RO" sz="19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2-5 august 2024 – Înscrierea candidaților care nu au participat la etapa I sau care au participat și nu au fost repartizați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august 2024 – Derularea probei de preselecție acolo unde este cazul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7-8 august 2024 - Derularea probei suplimentare de admitere acolo unde este cazul și afișarea rezultatelor</a:t>
            </a:r>
          </a:p>
        </p:txBody>
      </p:sp>
      <p:sp>
        <p:nvSpPr>
          <p:cNvPr id="9" name="Rectangle 3"/>
          <p:cNvSpPr/>
          <p:nvPr/>
        </p:nvSpPr>
        <p:spPr>
          <a:xfrm>
            <a:off x="4993938" y="891995"/>
            <a:ext cx="4113885" cy="56864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Învățământ profesional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5"/>
          <p:cNvSpPr>
            <a:spLocks noGrp="1"/>
          </p:cNvSpPr>
          <p:nvPr>
            <p:ph sz="half" idx="2"/>
          </p:nvPr>
        </p:nvSpPr>
        <p:spPr>
          <a:xfrm>
            <a:off x="4724705" y="2419045"/>
            <a:ext cx="4419295" cy="2443279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ro-RO" sz="19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august 2024 - Depunerea și rezolvarea contestațiilor/afișarea rezultatelor după </a:t>
            </a: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contestații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august 2024 – Validarea listei candidaților de către CJ a ISJ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13-14 august 2024 – Depunerea dosarelor de către candidați</a:t>
            </a:r>
          </a:p>
          <a:p>
            <a:pPr marL="0" indent="0" algn="just">
              <a:buNone/>
            </a:pPr>
            <a:endParaRPr lang="en-US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0917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8095"/>
            <a:ext cx="8390540" cy="653900"/>
          </a:xfrm>
        </p:spPr>
        <p:txBody>
          <a:bodyPr>
            <a:normAutofit/>
          </a:bodyPr>
          <a:lstStyle/>
          <a:p>
            <a:r>
              <a:rPr lang="ro-RO" sz="2400" dirty="0" smtClean="0"/>
              <a:t>Admitere 2024-2025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8787" y="1850399"/>
            <a:ext cx="7625428" cy="56864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Învățământ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profesional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</a:rPr>
              <a:t> și profesional dual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cu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durata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de 3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ani</a:t>
            </a:r>
            <a:r>
              <a:rPr lang="ro-RO" dirty="0" smtClean="0">
                <a:solidFill>
                  <a:schemeClr val="accent6">
                    <a:lumMod val="50000"/>
                  </a:schemeClr>
                </a:solidFill>
              </a:rPr>
              <a:t> – Etapa III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2419045"/>
            <a:ext cx="8542330" cy="2443279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ro-RO" sz="19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august 2024 – Afișare locuri rămase libere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19-20 august 2024 - </a:t>
            </a:r>
            <a:r>
              <a:rPr lang="ro-RO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epartizarea candidaților, în ședință publică, conform graficului și procedurii elaborate de CJ a ISJ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august 2024 – până la începerea cursurilor – Înregistrarea și repartizarea candidaților care nu au participat la nicio etapă de admitere</a:t>
            </a:r>
          </a:p>
        </p:txBody>
      </p:sp>
      <p:sp>
        <p:nvSpPr>
          <p:cNvPr id="9" name="Rectangle 3"/>
          <p:cNvSpPr/>
          <p:nvPr/>
        </p:nvSpPr>
        <p:spPr>
          <a:xfrm>
            <a:off x="4993938" y="891995"/>
            <a:ext cx="4113885" cy="56864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Învățământ profesional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6956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54375" y="2877160"/>
            <a:ext cx="7772400" cy="1021556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1F5800"/>
                </a:solidFill>
              </a:rPr>
              <a:t>Vă</a:t>
            </a:r>
            <a:r>
              <a:rPr lang="en-US" dirty="0">
                <a:solidFill>
                  <a:srgbClr val="1F5800"/>
                </a:solidFill>
              </a:rPr>
              <a:t> </a:t>
            </a:r>
            <a:r>
              <a:rPr lang="en-US" dirty="0" err="1">
                <a:solidFill>
                  <a:srgbClr val="1F5800"/>
                </a:solidFill>
              </a:rPr>
              <a:t>mulţumesc</a:t>
            </a:r>
            <a:r>
              <a:rPr lang="en-US" dirty="0">
                <a:solidFill>
                  <a:srgbClr val="1F5800"/>
                </a:solidFill>
              </a:rPr>
              <a:t> </a:t>
            </a:r>
            <a:r>
              <a:rPr lang="en-US" dirty="0" err="1">
                <a:solidFill>
                  <a:srgbClr val="1F5800"/>
                </a:solidFill>
              </a:rPr>
              <a:t>pentru</a:t>
            </a:r>
            <a:r>
              <a:rPr lang="en-US" dirty="0">
                <a:solidFill>
                  <a:srgbClr val="1F5800"/>
                </a:solidFill>
              </a:rPr>
              <a:t> </a:t>
            </a:r>
            <a:r>
              <a:rPr lang="en-US" dirty="0" err="1">
                <a:solidFill>
                  <a:srgbClr val="1F5800"/>
                </a:solidFill>
              </a:rPr>
              <a:t>atenţie</a:t>
            </a:r>
            <a:r>
              <a:rPr lang="en-US" dirty="0">
                <a:solidFill>
                  <a:srgbClr val="1F5800"/>
                </a:solidFill>
              </a:rPr>
              <a:t>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73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>
              <a:lnSpc>
                <a:spcPct val="80000"/>
              </a:lnSpc>
            </a:pPr>
            <a:endParaRPr lang="ro-RO" altLang="en-US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o-RO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ro-RO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12, 15 – 22 iulie </a:t>
            </a:r>
            <a:r>
              <a:rPr lang="ro-RO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 marL="0" indent="0">
              <a:lnSpc>
                <a:spcPct val="80000"/>
              </a:lnSpc>
              <a:buNone/>
            </a:pPr>
            <a:endParaRPr lang="ro-RO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Completarea opțiunilor în fișele de înscriere de către absolvenții clasei a VIII-a și de către părinții acestora, asistați de diriginții claselor a VIII-a.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o-RO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Orice opțiune greșită poate conduce la o repartizare nedorită!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o-RO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Numărul redus de opțiuni completate poate conduce la </a:t>
            </a:r>
            <a:r>
              <a:rPr lang="ro-RO" alt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nerepartizarea</a:t>
            </a:r>
            <a:r>
              <a:rPr lang="ro-RO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computerizată a candidatului</a:t>
            </a:r>
            <a:r>
              <a:rPr lang="ro-RO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ro-RO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o-RO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iulie 2024 </a:t>
            </a:r>
            <a:endParaRPr lang="ro-RO" altLang="en-US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ro-RO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Repartizarea computerizată în învățământul liceal (l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repartizarea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computerizat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realizat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prima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numai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elevii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au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inut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ional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ro-RO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ro-RO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o-RO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iulie – 2 august </a:t>
            </a:r>
            <a:r>
              <a:rPr lang="ro-RO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ro-RO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Rezolvarea de către comisia de admitere județeană a situațiilor speciale apărute după etapa de repartizare computerizat (elevii olimpici, gemeni/</a:t>
            </a:r>
            <a:r>
              <a:rPr lang="ro-RO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tripleți</a:t>
            </a: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apropiere de domiciliu etc.)</a:t>
            </a:r>
            <a:endParaRPr lang="ro-RO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o-RO" sz="2400" dirty="0"/>
              <a:t/>
            </a:r>
            <a:br>
              <a:rPr lang="ro-RO" sz="2400" dirty="0"/>
            </a:b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 ETAPA I</a:t>
            </a:r>
            <a:b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15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o-RO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5-7 august </a:t>
            </a:r>
            <a:r>
              <a:rPr lang="ro-RO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 marL="0" indent="0">
              <a:lnSpc>
                <a:spcPct val="80000"/>
              </a:lnSpc>
              <a:buNone/>
            </a:pPr>
            <a:endParaRPr lang="ro-RO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Înscrierea și desfășurarea probelor de aptitudini </a:t>
            </a:r>
            <a:r>
              <a:rPr lang="pt-BR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 probele de verificare a cunoștințelor de limbă modernă sau </a:t>
            </a:r>
            <a:r>
              <a:rPr lang="pt-BR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maternă</a:t>
            </a:r>
            <a:endParaRPr lang="ro-RO" alt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o-RO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o-RO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– 14 august </a:t>
            </a:r>
            <a:r>
              <a:rPr lang="ro-RO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 marL="0" indent="0">
              <a:lnSpc>
                <a:spcPct val="80000"/>
              </a:lnSpc>
              <a:buNone/>
            </a:pPr>
            <a:endParaRPr lang="ro-RO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Primirea cererilor de </a:t>
            </a:r>
            <a:r>
              <a:rPr lang="ro-RO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</a:p>
          <a:p>
            <a:pPr>
              <a:lnSpc>
                <a:spcPct val="80000"/>
              </a:lnSpc>
            </a:pPr>
            <a:endParaRPr lang="ro-RO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o-RO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– 20 august </a:t>
            </a:r>
            <a:r>
              <a:rPr lang="ro-RO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 marL="0" indent="0">
              <a:lnSpc>
                <a:spcPct val="80000"/>
              </a:lnSpc>
              <a:buNone/>
            </a:pPr>
            <a:endParaRPr lang="ro-RO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o-RO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Repartizarea candidaților din etapa a doua (conform unei proceduri stabilite de către comisia de admitere județeană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582566" y="281175"/>
            <a:ext cx="6104234" cy="7635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o-RO" sz="2400" dirty="0" smtClean="0">
                <a:solidFill>
                  <a:schemeClr val="bg1"/>
                </a:solidFill>
              </a:rPr>
              <a:t/>
            </a:r>
            <a:br>
              <a:rPr lang="ro-RO" sz="2400" dirty="0" smtClean="0">
                <a:solidFill>
                  <a:schemeClr val="bg1"/>
                </a:solidFill>
              </a:rPr>
            </a:br>
            <a:r>
              <a:rPr lang="ro-RO" sz="2400" dirty="0">
                <a:solidFill>
                  <a:schemeClr val="bg1"/>
                </a:solidFill>
              </a:rPr>
              <a:t/>
            </a:r>
            <a:br>
              <a:rPr lang="ro-RO" sz="2400" dirty="0">
                <a:solidFill>
                  <a:schemeClr val="bg1"/>
                </a:solidFill>
              </a:rPr>
            </a:b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 II</a:t>
            </a:r>
            <a:r>
              <a:rPr lang="en-US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2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o-RO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84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o-RO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Copil cu CES – </a:t>
            </a:r>
            <a:r>
              <a:rPr lang="ro-RO" sz="2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doar dacă are certificat OSP</a:t>
            </a:r>
            <a:r>
              <a:rPr lang="ro-RO" sz="2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Să </a:t>
            </a:r>
            <a:r>
              <a:rPr lang="ro-RO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 orientați spre </a:t>
            </a:r>
            <a:r>
              <a:rPr lang="ro-RO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profile</a:t>
            </a:r>
            <a:r>
              <a:rPr lang="ro-RO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specializări la care ar putea face </a:t>
            </a:r>
            <a:r>
              <a:rPr lang="ro-RO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față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24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 </a:t>
            </a:r>
            <a:r>
              <a:rPr lang="ro-RO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  orientați spre: locuri normale, locuri speciale în învățământul de masă, clase speciale </a:t>
            </a:r>
            <a:r>
              <a:rPr lang="ro-RO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 licee în județ</a:t>
            </a:r>
            <a:r>
              <a:rPr lang="ro-RO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ro-RO" sz="1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o-RO" sz="20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>
          <a:xfrm>
            <a:off x="2590801" y="433880"/>
            <a:ext cx="6104234" cy="7635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cu CES</a:t>
            </a:r>
            <a:endParaRPr lang="en-US" sz="2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885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o-RO" sz="29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Admiterea la învățământ profesional de masă </a:t>
            </a:r>
            <a:endParaRPr lang="ro-RO" sz="29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o-RO" sz="29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altLang="en-US" sz="29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repartizarea </a:t>
            </a:r>
            <a:r>
              <a:rPr lang="ro-RO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se face în ordinea descrescătoare a mediei de admitere pe baza opțiunilor completate în fișa de înscriere, </a:t>
            </a:r>
            <a:r>
              <a:rPr lang="ro-RO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în ședință publică</a:t>
            </a:r>
            <a:r>
              <a:rPr lang="ro-RO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, conform unei proceduri stabilită de către comisia de admitere județeană publicată pe site-ul inspectoratului </a:t>
            </a:r>
            <a:r>
              <a:rPr lang="ro-RO" altLang="en-US" sz="29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școlar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ro-RO" altLang="en-US" sz="29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o-RO" sz="29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Admiterea la învățământ profesional</a:t>
            </a:r>
            <a:r>
              <a:rPr lang="ro-RO" sz="2900" b="1" u="sng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 special </a:t>
            </a:r>
            <a:r>
              <a:rPr lang="ro-RO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– 15-16 iulie 2024 (înscriere și repartizare</a:t>
            </a:r>
            <a:r>
              <a:rPr lang="ro-RO" sz="29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)</a:t>
            </a:r>
          </a:p>
          <a:p>
            <a:pPr marL="0" indent="0" algn="just">
              <a:buNone/>
            </a:pPr>
            <a:endParaRPr lang="ro-RO" sz="2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o-RO" sz="29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epartizarea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face </a:t>
            </a:r>
            <a:r>
              <a:rPr lang="en-US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conform </a:t>
            </a:r>
            <a:r>
              <a:rPr lang="en-US" altLang="en-US" sz="29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unei</a:t>
            </a:r>
            <a:r>
              <a:rPr lang="en-US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proceduri</a:t>
            </a:r>
            <a:r>
              <a:rPr lang="en-US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stabilite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n-US" altLang="en-US" sz="29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către</a:t>
            </a:r>
            <a:r>
              <a:rPr lang="en-US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comisia</a:t>
            </a:r>
            <a:r>
              <a:rPr lang="en-US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altLang="en-US" sz="29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admitere</a:t>
            </a:r>
            <a:r>
              <a:rPr lang="en-US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județeană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, 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publicate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site-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inspectoratului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școlar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județean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comunicate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unităților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învățământ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până</a:t>
            </a:r>
            <a:r>
              <a:rPr lang="en-US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data de </a:t>
            </a:r>
            <a:r>
              <a:rPr lang="ro-RO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</a:t>
            </a:r>
            <a:r>
              <a:rPr lang="en-US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iunie</a:t>
            </a:r>
            <a:r>
              <a:rPr lang="en-US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</a:t>
            </a:r>
            <a:r>
              <a:rPr lang="ro-RO" altLang="en-US" sz="29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Procedura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poate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să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prevadă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inclusiv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posibilitatea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repartizare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computerizată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candidaților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funcție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opțiunile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exprimate</a:t>
            </a:r>
            <a:r>
              <a:rPr lang="en-US" altLang="en-US" sz="29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altLang="en-US" sz="2900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aceștia</a:t>
            </a:r>
            <a:endParaRPr lang="ro-RO" sz="2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Rectangle 3"/>
          <p:cNvSpPr txBox="1">
            <a:spLocks noGrp="1"/>
          </p:cNvSpPr>
          <p:nvPr>
            <p:ph type="title"/>
          </p:nvPr>
        </p:nvSpPr>
        <p:spPr>
          <a:xfrm>
            <a:off x="2582566" y="281175"/>
            <a:ext cx="6104234" cy="7635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cu CES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10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MAI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Afișarea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locurilor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 CES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(1-2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doar la anumite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filier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domeniu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pregătire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limba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predare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IUNIE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Obținerea certificatului de orientare școlară și profesională pentru ciclul gimnazial - valabil pentru anul școlar 2023-2024, emis de CJRAE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5030114" y="238095"/>
            <a:ext cx="3583659" cy="959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cu CES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605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– 16 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0222" y="2150183"/>
            <a:ext cx="4041775" cy="2712143"/>
          </a:xfrm>
          <a:solidFill>
            <a:schemeClr val="accent6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Completarea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opțiunilor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către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locurile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către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părinții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acestora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asistați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diriginții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claselor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VIII-a, la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unitatea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– 16 IULIE 2024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Introducerea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aplicația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informatică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verificarea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către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părinți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candidați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corectitudinii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calculator,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corectarea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eventualelor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greșeli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date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computerizată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listarea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fișelor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corectate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calculator </a:t>
            </a:r>
            <a:endParaRPr lang="ro-R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Orice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depusă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această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luată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considerare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Orice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opțiune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greșită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poate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conduce la o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repartizare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nedorită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reptunghi 2"/>
          <p:cNvSpPr/>
          <p:nvPr/>
        </p:nvSpPr>
        <p:spPr>
          <a:xfrm>
            <a:off x="2286000" y="224858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o-RO" dirty="0"/>
              <a:t/>
            </a:r>
            <a:br>
              <a:rPr lang="ro-RO" dirty="0"/>
            </a:br>
            <a:endParaRPr lang="en-US" dirty="0"/>
          </a:p>
        </p:txBody>
      </p:sp>
      <p:sp>
        <p:nvSpPr>
          <p:cNvPr id="10" name="Rectangle 3"/>
          <p:cNvSpPr txBox="1">
            <a:spLocks/>
          </p:cNvSpPr>
          <p:nvPr/>
        </p:nvSpPr>
        <p:spPr>
          <a:xfrm>
            <a:off x="4877410" y="238095"/>
            <a:ext cx="3817625" cy="959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Admitere </a:t>
            </a:r>
            <a:r>
              <a:rPr lang="ro-RO" sz="2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 </a:t>
            </a:r>
            <a:r>
              <a:rPr lang="ro-RO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Elevi cu CES</a:t>
            </a:r>
            <a:endParaRPr lang="en-US" sz="2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665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2538</Words>
  <Application>Microsoft Office PowerPoint</Application>
  <PresentationFormat>Expunere pe ecran (16:9)</PresentationFormat>
  <Paragraphs>234</Paragraphs>
  <Slides>35</Slides>
  <Notes>12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Office Theme</vt:lpstr>
      <vt:lpstr>A D M I T E R E 2 0 2 4 – 2 0 2 5</vt:lpstr>
      <vt:lpstr>Prezentare PowerPoint</vt:lpstr>
      <vt:lpstr>Prezentare PowerPoint</vt:lpstr>
      <vt:lpstr> CALENDAR ETAPA I </vt:lpstr>
      <vt:lpstr>  CALENDAR ETAPA II  </vt:lpstr>
      <vt:lpstr>Prezentare PowerPoint</vt:lpstr>
      <vt:lpstr> Admitere 2024-2025 - Elevi cu CES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Admitere 2024-2025</vt:lpstr>
      <vt:lpstr>Admitere 2024-2025</vt:lpstr>
      <vt:lpstr>Admitere 2024-2025</vt:lpstr>
      <vt:lpstr>Admitere 2024-2025</vt:lpstr>
      <vt:lpstr>Vă mulţumesc pentru atenţie!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2024-03-27T11:30:16Z</dcterms:modified>
</cp:coreProperties>
</file>